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71" r:id="rId3"/>
    <p:sldId id="256" r:id="rId4"/>
    <p:sldId id="257" r:id="rId5"/>
    <p:sldId id="260" r:id="rId6"/>
    <p:sldId id="278" r:id="rId7"/>
    <p:sldId id="279" r:id="rId8"/>
    <p:sldId id="282" r:id="rId9"/>
    <p:sldId id="281" r:id="rId10"/>
    <p:sldId id="272" r:id="rId11"/>
    <p:sldId id="280" r:id="rId12"/>
    <p:sldId id="270" r:id="rId13"/>
    <p:sldId id="273" r:id="rId14"/>
    <p:sldId id="275" r:id="rId15"/>
  </p:sldIdLst>
  <p:sldSz cx="10655300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2FDFE"/>
    <a:srgbClr val="FCFEE6"/>
    <a:srgbClr val="CEFCF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5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7A18A-91D8-4AAC-A4BC-D3653D42C5CC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41425"/>
            <a:ext cx="4721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0F5A4-9669-41D9-BF68-D7BC53753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9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747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21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41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10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97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26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49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7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548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F5A4-9669-41D9-BF68-D7BC5375363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06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48" y="1237197"/>
            <a:ext cx="9057005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3970580"/>
            <a:ext cx="7991475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10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20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5200" y="402483"/>
            <a:ext cx="2297549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552" y="402483"/>
            <a:ext cx="6759456" cy="64064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52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03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03" y="1884671"/>
            <a:ext cx="91901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003" y="5059035"/>
            <a:ext cx="91901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80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552" y="2012414"/>
            <a:ext cx="4528503" cy="479654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245" y="2012414"/>
            <a:ext cx="4528503" cy="479654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6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402484"/>
            <a:ext cx="9190196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941" y="1853171"/>
            <a:ext cx="4507691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941" y="2761381"/>
            <a:ext cx="4507691" cy="40615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4246" y="1853171"/>
            <a:ext cx="4529890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4246" y="2761381"/>
            <a:ext cx="4529890" cy="40615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2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15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80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503978"/>
            <a:ext cx="343661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890" y="1088455"/>
            <a:ext cx="53942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0" y="2267902"/>
            <a:ext cx="343661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24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503978"/>
            <a:ext cx="343661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29890" y="1088455"/>
            <a:ext cx="53942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0" y="2267902"/>
            <a:ext cx="343661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30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552" y="402484"/>
            <a:ext cx="91901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552" y="2012414"/>
            <a:ext cx="91901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2552" y="7006700"/>
            <a:ext cx="239744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3D9E-236F-4961-84B3-0659FD237E7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9568" y="7006700"/>
            <a:ext cx="359616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5305" y="7006700"/>
            <a:ext cx="239744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7338-EBD6-4243-9E64-F673267FE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98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ucm.es/directorio?eid=3137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doctorado.ucm.es/admisio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octorado.ucm.es/admis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octorado.ucm.es/admision-y-matricul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doctorado.ucm.es/acces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octorado.ucm.es/estudios/doctorad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6" y="279827"/>
            <a:ext cx="1973177" cy="208159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262303" y="2865785"/>
            <a:ext cx="7707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Guía rápida Preinscripción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83373" y="4548601"/>
            <a:ext cx="8876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PROGRAMAS DE DOCTORADO</a:t>
            </a:r>
          </a:p>
        </p:txBody>
      </p:sp>
    </p:spTree>
    <p:extLst>
      <p:ext uri="{BB962C8B-B14F-4D97-AF65-F5344CB8AC3E}">
        <p14:creationId xmlns:p14="http://schemas.microsoft.com/office/powerpoint/2010/main" val="376006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15817D-4C89-46DB-8A4D-0C6BB5EE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7" y="5178232"/>
            <a:ext cx="9120496" cy="1664605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4"/>
          <a:srcRect l="1216" t="14635" r="1519" b="37958"/>
          <a:stretch/>
        </p:blipFill>
        <p:spPr bwMode="auto">
          <a:xfrm>
            <a:off x="726148" y="1712161"/>
            <a:ext cx="9120496" cy="334356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26147" y="527333"/>
            <a:ext cx="2977103" cy="307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398" b="1" dirty="0">
                <a:solidFill>
                  <a:srgbClr val="002060"/>
                </a:solidFill>
              </a:rPr>
              <a:t>Si accede por titulación ajena al EEES</a:t>
            </a:r>
            <a:r>
              <a:rPr lang="es-ES" sz="1049" dirty="0"/>
              <a:t>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652725" y="3560388"/>
            <a:ext cx="5144765" cy="1938992"/>
          </a:xfrm>
          <a:prstGeom prst="rect">
            <a:avLst/>
          </a:prstGeom>
          <a:solidFill>
            <a:srgbClr val="E2FDFE"/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Sus estudios tienen que estar finalizados. Y deberá solicitar en el Negociado de Convalidaciones </a:t>
            </a:r>
            <a:r>
              <a:rPr lang="es-ES" sz="1200" b="1" dirty="0"/>
              <a:t>la comprobación del nivel de formación</a:t>
            </a:r>
            <a:r>
              <a:rPr lang="es-ES" sz="1200" dirty="0"/>
              <a:t>, preferiblemente antes de finalizar el mes de julio. Podrá obtener información en el siguiente enlace: </a:t>
            </a:r>
            <a:r>
              <a:rPr lang="es-ES" sz="1200" b="1" u="sng" dirty="0">
                <a:hlinkClick r:id="rId5"/>
              </a:rPr>
              <a:t>https://www.ucm.es/directorio?eid=3137</a:t>
            </a:r>
            <a:r>
              <a:rPr lang="es-ES" sz="1200" b="1" u="sng" dirty="0"/>
              <a:t> </a:t>
            </a:r>
          </a:p>
          <a:p>
            <a:endParaRPr lang="es-ES" sz="1200" dirty="0"/>
          </a:p>
          <a:p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Deberá validar la declaración responsable comprometiéndose a tramitar la solicitud de comprobación del nivel de formación equivalente a Master Oficial Universitario español que otorga la UCM y de que conoce las normas para su tramitación en el Negociado de Convalidaciones.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2723949" y="4023360"/>
            <a:ext cx="990252" cy="10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o 18"/>
          <p:cNvSpPr/>
          <p:nvPr/>
        </p:nvSpPr>
        <p:spPr>
          <a:xfrm>
            <a:off x="669560" y="5847514"/>
            <a:ext cx="345785" cy="320352"/>
          </a:xfrm>
          <a:prstGeom prst="frame">
            <a:avLst/>
          </a:prstGeom>
          <a:solidFill>
            <a:srgbClr val="E2F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>
              <a:solidFill>
                <a:schemeClr val="tx1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956895" y="5210363"/>
            <a:ext cx="2726792" cy="72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4E67BF72-EF8F-4760-B379-8DB24E24992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26147" y="965337"/>
            <a:ext cx="9120496" cy="5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263" y="178036"/>
            <a:ext cx="9827394" cy="1222412"/>
          </a:xfrm>
        </p:spPr>
        <p:txBody>
          <a:bodyPr>
            <a:normAutofit/>
          </a:bodyPr>
          <a:lstStyle/>
          <a:p>
            <a:pPr algn="ctr"/>
            <a:r>
              <a:rPr lang="es-ES" sz="1400" dirty="0">
                <a:latin typeface="+mn-lt"/>
              </a:rPr>
              <a:t>Una vez cargada toda la documentación y aceptados los compromisos correspondientes saltará a la siguiente pestaña </a:t>
            </a:r>
            <a:br>
              <a:rPr lang="es-ES" sz="1400" dirty="0">
                <a:latin typeface="+mn-lt"/>
              </a:rPr>
            </a:br>
            <a:r>
              <a:rPr lang="es-ES" sz="1400" dirty="0">
                <a:latin typeface="+mn-lt"/>
              </a:rPr>
              <a:t>“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Finalizar preinscripción</a:t>
            </a:r>
            <a:r>
              <a:rPr lang="es-ES" sz="1400" dirty="0">
                <a:latin typeface="+mn-lt"/>
              </a:rPr>
              <a:t>”</a:t>
            </a:r>
            <a:br>
              <a:rPr lang="es-ES" sz="1400" dirty="0">
                <a:latin typeface="+mn-lt"/>
              </a:rPr>
            </a:br>
            <a:br>
              <a:rPr lang="es-ES" sz="1400" dirty="0">
                <a:latin typeface="+mn-lt"/>
              </a:rPr>
            </a:br>
            <a:r>
              <a:rPr lang="es-ES" sz="1400" dirty="0">
                <a:latin typeface="+mn-lt"/>
              </a:rPr>
              <a:t>Aparecerá en pantalla un resumen de toda su solicitud: los programas de doctorado elegidos, documentos aportados y la fecha en que lo hizo, sus datos personales, académicos, de contacto y la vía de acceso a los estudios de Doctorado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647" t="6902" r="6328" b="8149"/>
          <a:stretch/>
        </p:blipFill>
        <p:spPr bwMode="auto">
          <a:xfrm>
            <a:off x="404263" y="2135884"/>
            <a:ext cx="9586762" cy="4928138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89643" y="3646380"/>
            <a:ext cx="379151" cy="29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006474" y="6035039"/>
            <a:ext cx="555625" cy="119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111250" y="5384800"/>
            <a:ext cx="450850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866900" y="1365901"/>
            <a:ext cx="6562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Para finalizar su preinscripción deberá pulsar en </a:t>
            </a:r>
          </a:p>
          <a:p>
            <a:pPr algn="ctr"/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Finalizar preinscripción y enviar resguardo por correo electrónico. </a:t>
            </a:r>
          </a:p>
          <a:p>
            <a:pPr algn="ctr"/>
            <a:r>
              <a:rPr lang="es-ES" sz="1400" dirty="0"/>
              <a:t>Revise su correo electrónico donde recibirá en resguardo justificativo de su solicitud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89643" y="4703080"/>
            <a:ext cx="379151" cy="29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53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 rotWithShape="1">
          <a:blip r:embed="rId3"/>
          <a:srcRect l="539" t="13613" r="539" b="39410"/>
          <a:stretch/>
        </p:blipFill>
        <p:spPr bwMode="auto">
          <a:xfrm>
            <a:off x="886353" y="2020448"/>
            <a:ext cx="7249322" cy="2463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135675" y="2735118"/>
            <a:ext cx="2403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Si ha cargado toda la documentación le aparecerá un sello en verde con la palabra “</a:t>
            </a:r>
            <a:r>
              <a:rPr lang="es-ES" sz="1400" b="1" dirty="0">
                <a:solidFill>
                  <a:srgbClr val="00B050"/>
                </a:solidFill>
              </a:rPr>
              <a:t>COMPLETA</a:t>
            </a:r>
            <a:r>
              <a:rPr lang="es-ES" sz="1400" dirty="0"/>
              <a:t>” </a:t>
            </a:r>
          </a:p>
        </p:txBody>
      </p:sp>
      <p:sp>
        <p:nvSpPr>
          <p:cNvPr id="5" name="Elipse 4"/>
          <p:cNvSpPr/>
          <p:nvPr/>
        </p:nvSpPr>
        <p:spPr>
          <a:xfrm>
            <a:off x="7583130" y="2020448"/>
            <a:ext cx="794076" cy="6757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348367" y="708256"/>
            <a:ext cx="7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Podrá adjuntar documentos durante todo el plazo que dure la preinscripción, accediendo a la pestaña de “</a:t>
            </a:r>
            <a:r>
              <a:rPr lang="es-ES" b="1" dirty="0">
                <a:solidFill>
                  <a:srgbClr val="0070C0"/>
                </a:solidFill>
              </a:rPr>
              <a:t>cargar documentos</a:t>
            </a:r>
            <a:r>
              <a:rPr lang="es-ES" dirty="0"/>
              <a:t>”</a:t>
            </a:r>
          </a:p>
        </p:txBody>
      </p:sp>
      <p:sp>
        <p:nvSpPr>
          <p:cNvPr id="14" name="Elipse 13"/>
          <p:cNvSpPr/>
          <p:nvPr/>
        </p:nvSpPr>
        <p:spPr>
          <a:xfrm>
            <a:off x="1256626" y="1894348"/>
            <a:ext cx="794076" cy="6757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51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6768" y="588867"/>
            <a:ext cx="3502657" cy="40011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spc="26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 IMPORTANTE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3646" y="1626460"/>
            <a:ext cx="95929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Los programas de doctorado pueden requerir una serie de documentación específica, además de la documentación obligatoria. En la página web de cada uno de ellos aparecen los requisitos/documentación necesarios para finalizar con éxito su solicitud de preinscripción.</a:t>
            </a:r>
          </a:p>
          <a:p>
            <a:endParaRPr lang="es-ES" sz="1400" dirty="0"/>
          </a:p>
          <a:p>
            <a:pPr algn="just"/>
            <a:r>
              <a:rPr lang="es-ES" sz="1400" dirty="0"/>
              <a:t>En otros programas pueden solicitarle cumplimentar un </a:t>
            </a:r>
            <a:r>
              <a:rPr lang="es-ES" sz="1600" b="1" dirty="0"/>
              <a:t>formulario</a:t>
            </a:r>
            <a:r>
              <a:rPr lang="es-ES" sz="1400" dirty="0"/>
              <a:t> que se encuentra dentro de la aplicación </a:t>
            </a:r>
            <a:r>
              <a:rPr lang="es-ES" sz="1400"/>
              <a:t>de preinscripción. </a:t>
            </a:r>
            <a:r>
              <a:rPr lang="es-ES" sz="1400" dirty="0"/>
              <a:t>Es </a:t>
            </a:r>
            <a:r>
              <a:rPr lang="es-ES" sz="1600" dirty="0"/>
              <a:t>importante </a:t>
            </a:r>
            <a:r>
              <a:rPr lang="es-ES" sz="1600" b="1" dirty="0"/>
              <a:t>que revise el correo electrónico con el que realizó su inscripción entre las 24/48 horas siguientes a la finalización </a:t>
            </a:r>
            <a:r>
              <a:rPr lang="es-ES" sz="1400" dirty="0"/>
              <a:t>de su solicitud.  En estos casos recibirá un aviso para que acceda a su solicitud y lo cumplimente.</a:t>
            </a:r>
            <a:endParaRPr lang="es-ES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9" b="35682"/>
          <a:stretch/>
        </p:blipFill>
        <p:spPr>
          <a:xfrm>
            <a:off x="429020" y="3864381"/>
            <a:ext cx="9687563" cy="1813725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1" name="CuadroTexto 10"/>
          <p:cNvSpPr txBox="1"/>
          <p:nvPr/>
        </p:nvSpPr>
        <p:spPr>
          <a:xfrm>
            <a:off x="783616" y="4934137"/>
            <a:ext cx="1882580" cy="2153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612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25928" y="4931136"/>
            <a:ext cx="1295461" cy="237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900" dirty="0"/>
          </a:p>
        </p:txBody>
      </p:sp>
      <p:sp>
        <p:nvSpPr>
          <p:cNvPr id="13" name="Elipse 12"/>
          <p:cNvSpPr/>
          <p:nvPr/>
        </p:nvSpPr>
        <p:spPr>
          <a:xfrm>
            <a:off x="8546000" y="3927712"/>
            <a:ext cx="1159975" cy="8443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915" tIns="39957" rIns="79915" bIns="39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573"/>
          </a:p>
        </p:txBody>
      </p:sp>
    </p:spTree>
    <p:extLst>
      <p:ext uri="{BB962C8B-B14F-4D97-AF65-F5344CB8AC3E}">
        <p14:creationId xmlns:p14="http://schemas.microsoft.com/office/powerpoint/2010/main" val="380271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4837" y="534553"/>
            <a:ext cx="3657600" cy="418349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s-ES" sz="1800" b="1" dirty="0"/>
              <a:t>Consultar los resultados de admisión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7280" y="1545013"/>
            <a:ext cx="8595359" cy="4567029"/>
          </a:xfrm>
        </p:spPr>
        <p:txBody>
          <a:bodyPr>
            <a:normAutofit lnSpcReduction="10000"/>
          </a:bodyPr>
          <a:lstStyle/>
          <a:p>
            <a:r>
              <a:rPr lang="es-ES" sz="1400" dirty="0"/>
              <a:t>Podrá consultar el estado de su solicitud a partir de la fecha publicada en nuestra web: </a:t>
            </a:r>
          </a:p>
          <a:p>
            <a:r>
              <a:rPr lang="es-ES" sz="1600" dirty="0">
                <a:hlinkClick r:id="rId2"/>
              </a:rPr>
              <a:t>https://edoctorado.ucm.es/admision</a:t>
            </a:r>
            <a:endParaRPr lang="es-ES" sz="1800" dirty="0"/>
          </a:p>
          <a:p>
            <a:pPr algn="l"/>
            <a:r>
              <a:rPr lang="es-ES" sz="1400" dirty="0"/>
              <a:t>Accederá a la aplicación de preinscripción utilizando el mismo correo electrónico con el que hizo su solicitud y podrá comprobar en qué estado ha quedado su admisión y la puntuación obtenida.</a:t>
            </a:r>
          </a:p>
          <a:p>
            <a:pPr algn="l"/>
            <a:r>
              <a:rPr lang="es-ES" sz="1400" dirty="0"/>
              <a:t>Los estados son los siguientes:</a:t>
            </a:r>
          </a:p>
          <a:p>
            <a:pPr algn="l"/>
            <a:r>
              <a:rPr lang="es-ES" sz="1400" b="1" dirty="0"/>
              <a:t>- Admitido</a:t>
            </a:r>
            <a:r>
              <a:rPr lang="es-ES" sz="1400" dirty="0"/>
              <a:t>: podrá descargar un documento con las indicaciones de cómo crear la cuenta </a:t>
            </a:r>
            <a:r>
              <a:rPr lang="es-ES" sz="1400" dirty="0">
                <a:solidFill>
                  <a:srgbClr val="0070C0"/>
                </a:solidFill>
              </a:rPr>
              <a:t>@ucm.es </a:t>
            </a:r>
            <a:r>
              <a:rPr lang="es-ES" sz="1400" dirty="0"/>
              <a:t>y de las fechas para realizar la </a:t>
            </a:r>
            <a:r>
              <a:rPr lang="es-ES" sz="1400" dirty="0" err="1"/>
              <a:t>automatrícula</a:t>
            </a:r>
            <a:r>
              <a:rPr lang="es-ES" sz="1400" dirty="0"/>
              <a:t> online. (</a:t>
            </a:r>
            <a:r>
              <a:rPr lang="es-ES" sz="1400" i="1" dirty="0"/>
              <a:t>Ver siguiente apartado</a:t>
            </a:r>
            <a:r>
              <a:rPr lang="es-ES" sz="1400" dirty="0"/>
              <a:t>)</a:t>
            </a:r>
            <a:endParaRPr lang="es-ES" sz="1800" dirty="0"/>
          </a:p>
          <a:p>
            <a:pPr algn="l"/>
            <a:endParaRPr lang="es-ES" sz="1050" dirty="0"/>
          </a:p>
          <a:p>
            <a:pPr algn="l"/>
            <a:r>
              <a:rPr lang="es-ES" sz="1800" dirty="0"/>
              <a:t>- </a:t>
            </a:r>
            <a:r>
              <a:rPr lang="es-ES" sz="1400" b="1" dirty="0"/>
              <a:t>Admitido con complementos</a:t>
            </a:r>
            <a:r>
              <a:rPr lang="es-ES" sz="1400" dirty="0"/>
              <a:t>: ha sido admitido en el doctorado solicitado pero tendrá que cursar alguna asignatura que le indicarán. Podrá descargar la carta de admisión con las indicaciones de cómo crear la cuenta </a:t>
            </a:r>
            <a:r>
              <a:rPr lang="es-ES" sz="1400" dirty="0">
                <a:solidFill>
                  <a:srgbClr val="0070C0"/>
                </a:solidFill>
              </a:rPr>
              <a:t>@ucm.es </a:t>
            </a:r>
            <a:r>
              <a:rPr lang="es-ES" sz="1400" dirty="0"/>
              <a:t>y de las fechas para realizar la </a:t>
            </a:r>
            <a:r>
              <a:rPr lang="es-ES" sz="1400" dirty="0" err="1"/>
              <a:t>automatrícula</a:t>
            </a:r>
            <a:r>
              <a:rPr lang="es-ES" sz="1400" dirty="0"/>
              <a:t> online. (</a:t>
            </a:r>
            <a:r>
              <a:rPr lang="es-ES" sz="1400" i="1" dirty="0"/>
              <a:t>Ver siguiente apartado</a:t>
            </a:r>
            <a:r>
              <a:rPr lang="es-ES" sz="1400" dirty="0"/>
              <a:t>)</a:t>
            </a:r>
            <a:endParaRPr lang="es-ES" sz="1800" dirty="0"/>
          </a:p>
          <a:p>
            <a:pPr algn="l"/>
            <a:endParaRPr lang="es-ES" sz="900" dirty="0"/>
          </a:p>
          <a:p>
            <a:pPr algn="l"/>
            <a:r>
              <a:rPr lang="es-ES" sz="1400" b="1" dirty="0"/>
              <a:t>- No admitido</a:t>
            </a:r>
            <a:r>
              <a:rPr lang="es-ES" sz="1400" dirty="0"/>
              <a:t>: Se trata de una no admisión decidida por la coordinación del programa de doctorado al no cumplir alguno de los requisitos generales o específicos que consten en su página web o por no disponer del perfil adecuado.</a:t>
            </a:r>
          </a:p>
          <a:p>
            <a:pPr algn="l"/>
            <a:endParaRPr lang="es-ES" sz="1000" dirty="0"/>
          </a:p>
          <a:p>
            <a:pPr algn="l"/>
            <a:r>
              <a:rPr lang="es-ES" sz="1400" b="1" dirty="0"/>
              <a:t>- En lista de espera</a:t>
            </a:r>
            <a:r>
              <a:rPr lang="es-ES" sz="1400" dirty="0"/>
              <a:t>: </a:t>
            </a:r>
          </a:p>
          <a:p>
            <a:pPr algn="l"/>
            <a:endParaRPr lang="es-ES" sz="1400" dirty="0"/>
          </a:p>
          <a:p>
            <a:pPr algn="l"/>
            <a:endParaRPr lang="es-ES" sz="1400" dirty="0"/>
          </a:p>
          <a:p>
            <a:pPr algn="l"/>
            <a:endParaRPr lang="es-ES" sz="1400" dirty="0"/>
          </a:p>
          <a:p>
            <a:pPr algn="l"/>
            <a:endParaRPr lang="es-ES" sz="1400" dirty="0"/>
          </a:p>
          <a:p>
            <a:pPr algn="l"/>
            <a:endParaRPr lang="es-ES" sz="1400" dirty="0"/>
          </a:p>
          <a:p>
            <a:pPr algn="l"/>
            <a:endParaRPr lang="es-ES" sz="1400" dirty="0"/>
          </a:p>
          <a:p>
            <a:pPr marL="285750" indent="-285750" algn="l">
              <a:buFontTx/>
              <a:buChar char="-"/>
            </a:pPr>
            <a:endParaRPr lang="es-ES" sz="1400" dirty="0"/>
          </a:p>
          <a:p>
            <a:pPr marL="285750" indent="-285750" algn="l">
              <a:buFontTx/>
              <a:buChar char="-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99371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1" y="393610"/>
            <a:ext cx="1888708" cy="486249"/>
          </a:xfrm>
        </p:spPr>
      </p:pic>
      <p:sp>
        <p:nvSpPr>
          <p:cNvPr id="7" name="CuadroTexto 6"/>
          <p:cNvSpPr txBox="1"/>
          <p:nvPr/>
        </p:nvSpPr>
        <p:spPr>
          <a:xfrm>
            <a:off x="3790369" y="1234085"/>
            <a:ext cx="3033844" cy="4151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ES" sz="2098" b="1" spc="300" dirty="0">
                <a:solidFill>
                  <a:srgbClr val="002060"/>
                </a:solidFill>
              </a:rPr>
              <a:t>ANTES DE EMPEZAR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98411" y="2283917"/>
            <a:ext cx="9021488" cy="412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En primer lugar debe leer con detenimiento la convocatoria en </a:t>
            </a:r>
            <a:r>
              <a:rPr lang="es-ES" sz="1600" u="sng" dirty="0">
                <a:hlinkClick r:id="rId4"/>
              </a:rPr>
              <a:t>https://edoctorado.ucm.es/admision</a:t>
            </a:r>
            <a:endParaRPr lang="es-ES" sz="1600" dirty="0"/>
          </a:p>
          <a:p>
            <a:pPr algn="just"/>
            <a:r>
              <a:rPr lang="es-ES" sz="1600" dirty="0"/>
              <a:t>Compruebe que dispone de toda la documentación que tendrá que aportar para solicitar la admisión al programa de Doctorado. </a:t>
            </a:r>
            <a:r>
              <a:rPr lang="es-ES" sz="1600" b="1" dirty="0"/>
              <a:t>Tenga en cuenta que la documentación que se incorpore a la aplicación no se puede eliminar.</a:t>
            </a:r>
          </a:p>
          <a:p>
            <a:pPr algn="just"/>
            <a:endParaRPr lang="es-ES" sz="1050" dirty="0"/>
          </a:p>
          <a:p>
            <a:pPr algn="just"/>
            <a:r>
              <a:rPr lang="es-ES" sz="1600" dirty="0"/>
              <a:t>Para acceder a la plataforma necesitará introducir un correo electrónico al que le enviarán todas las comunicaciones y notificaciones relativas al proceso de admisión. Se aconseja que lo consulte con asiduidad, </a:t>
            </a:r>
            <a:r>
              <a:rPr lang="es-ES" sz="1600" b="1" dirty="0"/>
              <a:t>todas nuestras comunicaciones le llegarán a esa dirección de correo electrónico</a:t>
            </a:r>
            <a:r>
              <a:rPr lang="es-ES" sz="1600" dirty="0"/>
              <a:t>.</a:t>
            </a:r>
          </a:p>
          <a:p>
            <a:pPr algn="just"/>
            <a:endParaRPr lang="es-ES" sz="1050" dirty="0"/>
          </a:p>
          <a:p>
            <a:pPr algn="just"/>
            <a:endParaRPr lang="es-ES" sz="1050" dirty="0"/>
          </a:p>
          <a:p>
            <a:pPr algn="just"/>
            <a:r>
              <a:rPr lang="es-ES" sz="1600" dirty="0"/>
              <a:t>Los cambios en la elección de programa de doctorado y en el orden de preferencia se podrán modificar únicamente dentro del plazo de preinscripción.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Podrá acceder a la aplicación para completar los documentos necesarios o para realizar modificaciones, con la misma dirección de correo electrónico y la misma clave facilitada, hasta el último día del plazo de preinscripción.</a:t>
            </a:r>
          </a:p>
          <a:p>
            <a:endParaRPr lang="es-ES" sz="1224" dirty="0"/>
          </a:p>
          <a:p>
            <a:endParaRPr lang="es-ES" sz="1049" dirty="0"/>
          </a:p>
        </p:txBody>
      </p:sp>
    </p:spTree>
    <p:extLst>
      <p:ext uri="{BB962C8B-B14F-4D97-AF65-F5344CB8AC3E}">
        <p14:creationId xmlns:p14="http://schemas.microsoft.com/office/powerpoint/2010/main" val="93420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3"/>
          <a:srcRect t="1" r="1120" b="38289"/>
          <a:stretch/>
        </p:blipFill>
        <p:spPr>
          <a:xfrm>
            <a:off x="284311" y="2377440"/>
            <a:ext cx="7184643" cy="364101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7709586" y="3326942"/>
            <a:ext cx="2554968" cy="116955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Si no dispone de cuenta de correo UCM debe de introducir su correo personal, pulsar “</a:t>
            </a:r>
            <a:r>
              <a:rPr lang="es-ES" sz="1400" dirty="0" err="1"/>
              <a:t>intro</a:t>
            </a:r>
            <a:r>
              <a:rPr lang="es-ES" sz="1400" dirty="0"/>
              <a:t>” y le enviarán una contraseña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09586" y="5096517"/>
            <a:ext cx="2554967" cy="116955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En el caso de olvidar la contraseña, debe volver a introducir la dirección de correo electrónico y le enviarán una contraseña nueva.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709586" y="1970889"/>
            <a:ext cx="2554967" cy="95410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Si dispone de cuenta de correo institucional de la UCM, debe utilizarla, así como la contraseña asociada a esa cuenta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24707" y="562842"/>
            <a:ext cx="4097065" cy="4151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98" b="1" dirty="0">
                <a:solidFill>
                  <a:srgbClr val="002060"/>
                </a:solidFill>
              </a:rPr>
              <a:t>CÓMO HACER LA PREINSCRIPCIÓN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1869" y="3132765"/>
            <a:ext cx="743540" cy="15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9" name="CuadroTexto 8"/>
          <p:cNvSpPr txBox="1"/>
          <p:nvPr/>
        </p:nvSpPr>
        <p:spPr>
          <a:xfrm>
            <a:off x="798094" y="1302069"/>
            <a:ext cx="4948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1. Entrar en la web de la </a:t>
            </a:r>
            <a:r>
              <a:rPr lang="es-ES" sz="1400" b="1" dirty="0"/>
              <a:t>UCM</a:t>
            </a:r>
            <a:r>
              <a:rPr lang="es-ES" sz="1400" dirty="0"/>
              <a:t> y acceder a  </a:t>
            </a:r>
            <a:r>
              <a:rPr lang="es-ES" sz="1400" b="1" dirty="0"/>
              <a:t>Estudiar/Estudios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98093" y="1598339"/>
            <a:ext cx="6670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2. Seleccionar la opción </a:t>
            </a:r>
            <a:r>
              <a:rPr lang="es-ES" sz="1400" b="1" dirty="0"/>
              <a:t>Doctorado</a:t>
            </a:r>
            <a:r>
              <a:rPr lang="es-ES" sz="1400" dirty="0"/>
              <a:t>, que le llevará a la web de la </a:t>
            </a:r>
            <a:r>
              <a:rPr lang="es-ES" sz="1400" b="1" dirty="0"/>
              <a:t>Escuela de Doctorado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98092" y="1833609"/>
            <a:ext cx="582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3. Elegir la opción  </a:t>
            </a:r>
            <a:r>
              <a:rPr lang="es-ES" dirty="0">
                <a:hlinkClick r:id="rId4" tooltip="Admisión y Matrícula"/>
              </a:rPr>
              <a:t>Admisión y Matrícula</a:t>
            </a:r>
            <a:r>
              <a:rPr lang="es-ES" dirty="0"/>
              <a:t> y seleccionar </a:t>
            </a:r>
            <a:r>
              <a:rPr lang="es-ES" u="sng" dirty="0">
                <a:solidFill>
                  <a:srgbClr val="0070C0"/>
                </a:solidFill>
              </a:rPr>
              <a:t>Admisión</a:t>
            </a:r>
          </a:p>
          <a:p>
            <a:endParaRPr lang="es-ES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93496" y="3258445"/>
            <a:ext cx="1068092" cy="119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s-ES" sz="175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90103" y="2762901"/>
            <a:ext cx="795306" cy="1077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s-ES" sz="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84313" y="3759169"/>
            <a:ext cx="1816709" cy="213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787" dirty="0">
                <a:solidFill>
                  <a:srgbClr val="CC9900"/>
                </a:solidFill>
                <a:latin typeface="Tw Cen MT Condensed" panose="020B0606020104020203" pitchFamily="34" charset="0"/>
              </a:rPr>
              <a:t>Programas de doctorado de la UCM Curso 20…/20…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9822" y="2454695"/>
            <a:ext cx="743540" cy="15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17" name="Flecha izquierda 1">
            <a:extLst>
              <a:ext uri="{FF2B5EF4-FFF2-40B4-BE49-F238E27FC236}">
                <a16:creationId xmlns:a16="http://schemas.microsoft.com/office/drawing/2014/main" id="{E2E943CC-5385-49A5-AD07-F29277BC40AC}"/>
              </a:ext>
            </a:extLst>
          </p:cNvPr>
          <p:cNvSpPr/>
          <p:nvPr/>
        </p:nvSpPr>
        <p:spPr>
          <a:xfrm>
            <a:off x="2385685" y="3995591"/>
            <a:ext cx="1078044" cy="37316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6DA7C28-0B70-4ECC-A719-AD2B5059A498}"/>
              </a:ext>
            </a:extLst>
          </p:cNvPr>
          <p:cNvSpPr txBox="1"/>
          <p:nvPr/>
        </p:nvSpPr>
        <p:spPr>
          <a:xfrm>
            <a:off x="3366222" y="3779837"/>
            <a:ext cx="190795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/>
              <a:t>Introducir dirección de correo personal, pulsar “</a:t>
            </a:r>
            <a:r>
              <a:rPr lang="es-ES" sz="1200" dirty="0" err="1"/>
              <a:t>intro</a:t>
            </a:r>
            <a:r>
              <a:rPr lang="es-ES" sz="1200" dirty="0"/>
              <a:t>” y le enviarán la contraseña</a:t>
            </a:r>
          </a:p>
        </p:txBody>
      </p:sp>
    </p:spTree>
    <p:extLst>
      <p:ext uri="{BB962C8B-B14F-4D97-AF65-F5344CB8AC3E}">
        <p14:creationId xmlns:p14="http://schemas.microsoft.com/office/powerpoint/2010/main" val="22484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3"/>
          <a:srcRect r="5942" b="56286"/>
          <a:stretch/>
        </p:blipFill>
        <p:spPr>
          <a:xfrm>
            <a:off x="562319" y="430387"/>
            <a:ext cx="8081167" cy="2373292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" name="Flecha izquierda 1"/>
          <p:cNvSpPr/>
          <p:nvPr/>
        </p:nvSpPr>
        <p:spPr>
          <a:xfrm>
            <a:off x="6391681" y="2234296"/>
            <a:ext cx="1659768" cy="37316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3" name="CuadroTexto 2"/>
          <p:cNvSpPr txBox="1"/>
          <p:nvPr/>
        </p:nvSpPr>
        <p:spPr>
          <a:xfrm>
            <a:off x="8048908" y="2253684"/>
            <a:ext cx="1781193" cy="334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573" dirty="0"/>
              <a:t>“</a:t>
            </a:r>
            <a:r>
              <a:rPr lang="es-ES" sz="1573" dirty="0" err="1"/>
              <a:t>click</a:t>
            </a:r>
            <a:r>
              <a:rPr lang="es-ES" sz="1573" dirty="0"/>
              <a:t>” en continuar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76497" y="430183"/>
            <a:ext cx="743540" cy="15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pic>
        <p:nvPicPr>
          <p:cNvPr id="9" name="Marcador de contenido 3"/>
          <p:cNvPicPr>
            <a:picLocks/>
          </p:cNvPicPr>
          <p:nvPr/>
        </p:nvPicPr>
        <p:blipFill rotWithShape="1">
          <a:blip r:embed="rId4"/>
          <a:srcRect t="10010" r="6988" b="19067"/>
          <a:stretch/>
        </p:blipFill>
        <p:spPr>
          <a:xfrm>
            <a:off x="517560" y="3131124"/>
            <a:ext cx="8125926" cy="4090737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7385478" y="5005312"/>
            <a:ext cx="2788692" cy="818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573" dirty="0"/>
              <a:t>El primer paso es completar los datos personales y los datos de contacto solicitados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899946" y="978558"/>
            <a:ext cx="743540" cy="15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13" name="Rectángulo 12"/>
          <p:cNvSpPr/>
          <p:nvPr/>
        </p:nvSpPr>
        <p:spPr>
          <a:xfrm>
            <a:off x="7890321" y="3141664"/>
            <a:ext cx="743540" cy="15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14" name="CuadroTexto 13"/>
          <p:cNvSpPr txBox="1"/>
          <p:nvPr/>
        </p:nvSpPr>
        <p:spPr>
          <a:xfrm>
            <a:off x="562319" y="1458437"/>
            <a:ext cx="2474711" cy="213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787" dirty="0">
                <a:solidFill>
                  <a:srgbClr val="CC9900"/>
                </a:solidFill>
                <a:latin typeface="Tw Cen MT Condensed" panose="020B0606020104020203" pitchFamily="34" charset="0"/>
              </a:rPr>
              <a:t>Programas de doctorado de la UCM Curso 20…/20…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6810" y="3627922"/>
            <a:ext cx="2474711" cy="213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787" dirty="0">
                <a:solidFill>
                  <a:srgbClr val="CC9900"/>
                </a:solidFill>
                <a:latin typeface="Tw Cen MT Condensed" panose="020B0606020104020203" pitchFamily="34" charset="0"/>
              </a:rPr>
              <a:t>Programas de doctorado de la UCM Curso 20…/20…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64143" y="1761423"/>
            <a:ext cx="1751798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7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1352" t="25299" r="22627" b="37807"/>
          <a:stretch/>
        </p:blipFill>
        <p:spPr>
          <a:xfrm>
            <a:off x="267228" y="5631079"/>
            <a:ext cx="6011462" cy="1750811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7393089" y="362195"/>
            <a:ext cx="1781433" cy="334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sz="1573" b="1" dirty="0">
                <a:solidFill>
                  <a:srgbClr val="002060"/>
                </a:solidFill>
              </a:rPr>
              <a:t>MUY IMPORTANTE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15724" y="790337"/>
            <a:ext cx="3969453" cy="4093428"/>
          </a:xfrm>
          <a:prstGeom prst="rect">
            <a:avLst/>
          </a:prstGeom>
          <a:solidFill>
            <a:srgbClr val="FCFEE6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300" dirty="0"/>
              <a:t>Seleccionar los estudios realizados anteriormente y que le dan acceso a realizar la solicitud de preinscripción a los programas de doctorado de la UCM.</a:t>
            </a:r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Si duda de cuál es su vía de acceso le recomendamos que consulte en la siguiente web:</a:t>
            </a:r>
          </a:p>
          <a:p>
            <a:pPr algn="just"/>
            <a:r>
              <a:rPr lang="es-ES" sz="1300" dirty="0"/>
              <a:t>        </a:t>
            </a:r>
            <a:r>
              <a:rPr lang="es-ES" sz="1300" dirty="0">
                <a:hlinkClick r:id="rId4"/>
              </a:rPr>
              <a:t>https://edoctorado.ucm.es/acceso</a:t>
            </a:r>
            <a:endParaRPr lang="es-ES" sz="1300" dirty="0"/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Además debe cumplimentar la </a:t>
            </a:r>
            <a:r>
              <a:rPr lang="es-ES" sz="1300" b="1" dirty="0"/>
              <a:t>denominación de la última titulación</a:t>
            </a:r>
            <a:r>
              <a:rPr lang="es-ES" sz="1300" dirty="0"/>
              <a:t> cursada con la que está accediendo.</a:t>
            </a:r>
          </a:p>
          <a:p>
            <a:pPr algn="just"/>
            <a:r>
              <a:rPr lang="es-ES" sz="1300" dirty="0"/>
              <a:t>En el caso de no encontrar la denominación, elija la opción </a:t>
            </a:r>
            <a:r>
              <a:rPr lang="es-ES" sz="1300" b="1" dirty="0"/>
              <a:t>Otra</a:t>
            </a:r>
            <a:r>
              <a:rPr lang="es-ES" sz="1300" dirty="0"/>
              <a:t> y consígnelo directamente en el cuadro de diálogo.</a:t>
            </a:r>
          </a:p>
          <a:p>
            <a:pPr algn="just"/>
            <a:r>
              <a:rPr lang="es-ES" sz="1300" dirty="0"/>
              <a:t>Indicar si ha finalizado o no sus estudios previos y, en el caso que los haya finalizado, indicar el año de finalización.</a:t>
            </a:r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Dependiendo de los estudios de acceso, la aplicación le solicitará la documentación correspondiente a cada caso.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415724" y="6682267"/>
            <a:ext cx="3969453" cy="737702"/>
          </a:xfrm>
          <a:prstGeom prst="rect">
            <a:avLst/>
          </a:prstGeom>
          <a:solidFill>
            <a:srgbClr val="FCFEE6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398" dirty="0"/>
              <a:t>Una vez cumplimentados todos los datos pulsar </a:t>
            </a:r>
            <a:r>
              <a:rPr lang="es-ES" sz="1398" b="1" dirty="0">
                <a:solidFill>
                  <a:srgbClr val="002060"/>
                </a:solidFill>
              </a:rPr>
              <a:t>“enviar” </a:t>
            </a:r>
            <a:r>
              <a:rPr lang="es-ES" sz="1398" dirty="0"/>
              <a:t>y nos lleva al apartado de </a:t>
            </a:r>
            <a:r>
              <a:rPr lang="es-ES" sz="1398" b="1" dirty="0">
                <a:solidFill>
                  <a:srgbClr val="00B050"/>
                </a:solidFill>
              </a:rPr>
              <a:t>elegir  programas de doctorado</a:t>
            </a:r>
          </a:p>
        </p:txBody>
      </p:sp>
      <p:sp>
        <p:nvSpPr>
          <p:cNvPr id="16" name="Flecha izquierda 15"/>
          <p:cNvSpPr/>
          <p:nvPr/>
        </p:nvSpPr>
        <p:spPr>
          <a:xfrm>
            <a:off x="3533541" y="7149163"/>
            <a:ext cx="2882183" cy="288567"/>
          </a:xfrm>
          <a:prstGeom prst="leftArrow">
            <a:avLst/>
          </a:prstGeom>
          <a:solidFill>
            <a:srgbClr val="FCF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9" name="Rectángulo 8"/>
          <p:cNvSpPr/>
          <p:nvPr/>
        </p:nvSpPr>
        <p:spPr>
          <a:xfrm>
            <a:off x="6415724" y="5101608"/>
            <a:ext cx="3969453" cy="818038"/>
          </a:xfrm>
          <a:prstGeom prst="rect">
            <a:avLst/>
          </a:prstGeom>
          <a:solidFill>
            <a:srgbClr val="FCFEE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</a:rPr>
              <a:t>En el caso de no encontrar la universidad donde realizó sus estudios, debe hacer la siguiente selección en el desplegable para introducirla</a:t>
            </a:r>
          </a:p>
        </p:txBody>
      </p:sp>
      <p:sp>
        <p:nvSpPr>
          <p:cNvPr id="10" name="Flecha izquierda 9"/>
          <p:cNvSpPr/>
          <p:nvPr/>
        </p:nvSpPr>
        <p:spPr>
          <a:xfrm>
            <a:off x="3999903" y="5631079"/>
            <a:ext cx="2415821" cy="288567"/>
          </a:xfrm>
          <a:prstGeom prst="leftArrow">
            <a:avLst/>
          </a:prstGeom>
          <a:solidFill>
            <a:srgbClr val="FCFEE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8" name="Elipse 7"/>
          <p:cNvSpPr/>
          <p:nvPr/>
        </p:nvSpPr>
        <p:spPr>
          <a:xfrm flipV="1">
            <a:off x="1203159" y="6386363"/>
            <a:ext cx="115502" cy="139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3649044" y="6067103"/>
            <a:ext cx="3854433" cy="597403"/>
          </a:xfrm>
          <a:prstGeom prst="rect">
            <a:avLst/>
          </a:prstGeom>
          <a:solidFill>
            <a:srgbClr val="FCFEE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rgbClr val="0070C0"/>
                </a:solidFill>
              </a:rPr>
              <a:t>Si no ha finalizado sus estudios, posteriormente deberá aceptar un compromiso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6F1BA9C-7555-4497-8FBB-BBF07E3D60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1465" y="696582"/>
            <a:ext cx="6314259" cy="47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6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325503" y="354638"/>
            <a:ext cx="2497781" cy="338554"/>
          </a:xfrm>
          <a:prstGeom prst="rect">
            <a:avLst/>
          </a:prstGeom>
          <a:solidFill>
            <a:srgbClr val="E2FDFE"/>
          </a:solidFill>
          <a:ln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ELECCIÓN DE PROGRAMAS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854216" y="2831625"/>
            <a:ext cx="2648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Si elige un programa donde aparece (</a:t>
            </a:r>
            <a:r>
              <a:rPr lang="es-ES" sz="1400" dirty="0">
                <a:solidFill>
                  <a:srgbClr val="0070C0"/>
                </a:solidFill>
              </a:rPr>
              <a:t>Más información</a:t>
            </a:r>
            <a:r>
              <a:rPr lang="es-ES" sz="1400" dirty="0"/>
              <a:t>) es muy importante que acceda a esa información antes de continuar.</a:t>
            </a:r>
          </a:p>
          <a:p>
            <a:endParaRPr lang="es-ES" sz="1400" dirty="0"/>
          </a:p>
          <a:p>
            <a:pPr algn="just"/>
            <a:r>
              <a:rPr lang="es-ES" sz="1400" dirty="0"/>
              <a:t>Puede elegir hasta tres programas </a:t>
            </a:r>
            <a:r>
              <a:rPr lang="es-ES" sz="1400" b="1" dirty="0"/>
              <a:t>salvo que participe en el plazo extraordinario adelantado (ver convocatoria punto 4.1.1)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888702" y="5055455"/>
            <a:ext cx="25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Si el programa le solicita una serie de documentación diferente a la obligatoria, deberá adjuntarla en la pestaña “</a:t>
            </a:r>
            <a:r>
              <a:rPr lang="es-ES" sz="1400" b="1" dirty="0"/>
              <a:t>nuevo documento</a:t>
            </a:r>
            <a:r>
              <a:rPr lang="es-ES" sz="1400" dirty="0"/>
              <a:t>” que aparecerá una vez que finalice la preinscripción y se genere el justificante con sello verde.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854216" y="1293434"/>
            <a:ext cx="2543397" cy="174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98" dirty="0"/>
              <a:t>En el siguiente enlace tiene información de cada uno de nuestros programas de doctorado: </a:t>
            </a:r>
          </a:p>
          <a:p>
            <a:endParaRPr lang="es-ES" sz="1000" dirty="0"/>
          </a:p>
          <a:p>
            <a:r>
              <a:rPr lang="es-ES" sz="1200" b="1" dirty="0">
                <a:hlinkClick r:id="rId3"/>
              </a:rPr>
              <a:t>https://edoctorado.ucm.es/estudios/doctorado</a:t>
            </a:r>
            <a:endParaRPr lang="es-ES" sz="1200" b="1" dirty="0"/>
          </a:p>
          <a:p>
            <a:endParaRPr lang="es-ES" sz="1573" dirty="0"/>
          </a:p>
        </p:txBody>
      </p:sp>
      <p:pic>
        <p:nvPicPr>
          <p:cNvPr id="10" name="Imagen 9"/>
          <p:cNvPicPr/>
          <p:nvPr/>
        </p:nvPicPr>
        <p:blipFill rotWithShape="1">
          <a:blip r:embed="rId4"/>
          <a:srcRect t="4703" r="13570" b="6563"/>
          <a:stretch/>
        </p:blipFill>
        <p:spPr bwMode="auto">
          <a:xfrm>
            <a:off x="265572" y="1293434"/>
            <a:ext cx="7396215" cy="5313843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01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58814" y="3676040"/>
            <a:ext cx="30765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Si ha elegido más de un programa deberá seleccionar el orden de preferencia, que podrá modificar  en cualquier momento, siempre que esté el periodo de preinscripción abierto, con el botón “</a:t>
            </a:r>
            <a:r>
              <a:rPr lang="es-ES" sz="1400" b="1" dirty="0"/>
              <a:t>cambiar orden de preferencia</a:t>
            </a:r>
            <a:r>
              <a:rPr lang="es-ES" sz="1400" dirty="0"/>
              <a:t>”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Pulse en “</a:t>
            </a:r>
            <a:r>
              <a:rPr lang="es-ES" sz="1400" b="1" dirty="0"/>
              <a:t>continuar</a:t>
            </a:r>
            <a:r>
              <a:rPr lang="es-ES" sz="1400" dirty="0"/>
              <a:t>”, para seguir a la pestaña de </a:t>
            </a:r>
          </a:p>
          <a:p>
            <a:pPr algn="just"/>
            <a:r>
              <a:rPr lang="es-ES" sz="1600" b="1" dirty="0">
                <a:solidFill>
                  <a:srgbClr val="00B050"/>
                </a:solidFill>
              </a:rPr>
              <a:t>Documentación obligatoria</a:t>
            </a:r>
            <a:r>
              <a:rPr lang="es-ES" sz="1200" dirty="0"/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01266" y="923732"/>
            <a:ext cx="3047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Debe indicar si la dedicación al programa será a tiempo completo o tiempo parcial.</a:t>
            </a:r>
          </a:p>
          <a:p>
            <a:pPr algn="just"/>
            <a:r>
              <a:rPr lang="es-ES" sz="1400" dirty="0"/>
              <a:t>Si su elección es a tiempo parcial deberá justificar documentalmente el motivo de su elección.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Pulsar en “</a:t>
            </a:r>
            <a:r>
              <a:rPr lang="es-ES" sz="1400" b="1" dirty="0"/>
              <a:t>continuar</a:t>
            </a:r>
            <a:r>
              <a:rPr lang="es-ES" sz="1400" dirty="0"/>
              <a:t>” para seguir a la siguiente pantalla.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t="8435" r="22876" b="37678"/>
          <a:stretch/>
        </p:blipFill>
        <p:spPr bwMode="auto">
          <a:xfrm>
            <a:off x="490119" y="3874829"/>
            <a:ext cx="6279389" cy="2443644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t="6902" r="20255" b="38639"/>
          <a:stretch/>
        </p:blipFill>
        <p:spPr bwMode="auto">
          <a:xfrm>
            <a:off x="490119" y="728928"/>
            <a:ext cx="6279389" cy="233802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053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t="6419" r="13808" b="49454"/>
          <a:stretch/>
        </p:blipFill>
        <p:spPr bwMode="auto">
          <a:xfrm>
            <a:off x="567890" y="1068404"/>
            <a:ext cx="9644515" cy="2733576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570973" y="2666199"/>
            <a:ext cx="3397718" cy="481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Adjuntar otra documentación es opcional. Si no es su caso, pulse en este link y siga al paso siguiente</a:t>
            </a:r>
            <a:endParaRPr lang="es-ES" sz="1200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2194560" y="3147462"/>
            <a:ext cx="1376413" cy="96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178392" y="3147462"/>
            <a:ext cx="28875" cy="23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512172" y="409534"/>
            <a:ext cx="2916889" cy="3343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s-ES" sz="1573" b="1" dirty="0">
                <a:solidFill>
                  <a:srgbClr val="002060"/>
                </a:solidFill>
              </a:rPr>
              <a:t>DOCUMENTACIÓN OBLIGATORIA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75434" y="4021953"/>
            <a:ext cx="738879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98" dirty="0"/>
              <a:t>Para cargar los documentos deberá pulsar sobre cada uno de ellos.</a:t>
            </a:r>
          </a:p>
          <a:p>
            <a:pPr algn="ctr"/>
            <a:r>
              <a:rPr lang="es-ES" sz="1398" dirty="0"/>
              <a:t>Todos los documentos deben incorporarse en formato </a:t>
            </a:r>
            <a:r>
              <a:rPr lang="es-ES" sz="1398" b="1" dirty="0" err="1"/>
              <a:t>pdf</a:t>
            </a:r>
            <a:r>
              <a:rPr lang="es-ES" sz="1398" dirty="0"/>
              <a:t> o </a:t>
            </a:r>
            <a:r>
              <a:rPr lang="es-ES" sz="1398" b="1" dirty="0" err="1"/>
              <a:t>jpg</a:t>
            </a:r>
            <a:r>
              <a:rPr lang="es-ES" sz="1398" dirty="0"/>
              <a:t> y no podrán ocupar más de 5 Mb.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24642" y="4846359"/>
            <a:ext cx="9490377" cy="138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98" dirty="0"/>
              <a:t>Al ir cargando los documentos se cambiará de color el círculo rojo        a verde       (salvo el botón de </a:t>
            </a:r>
            <a:r>
              <a:rPr lang="es-ES" sz="1398" dirty="0">
                <a:solidFill>
                  <a:schemeClr val="accent1">
                    <a:lumMod val="75000"/>
                  </a:schemeClr>
                </a:solidFill>
              </a:rPr>
              <a:t>Otra documentación que desea aportar</a:t>
            </a:r>
            <a:r>
              <a:rPr lang="es-ES" sz="1398" dirty="0"/>
              <a:t>) . </a:t>
            </a:r>
          </a:p>
          <a:p>
            <a:pPr algn="ctr"/>
            <a:r>
              <a:rPr lang="es-ES" sz="1398" b="1" dirty="0"/>
              <a:t>Que un documento esté en verde no implica  que el documento sea el correcto</a:t>
            </a:r>
            <a:r>
              <a:rPr lang="es-ES" sz="1398" dirty="0"/>
              <a:t>. La documentación será revisada durante el proceso de </a:t>
            </a:r>
            <a:r>
              <a:rPr lang="es-ES" sz="1398" dirty="0" err="1"/>
              <a:t>baremación</a:t>
            </a:r>
            <a:r>
              <a:rPr lang="es-ES" sz="1398" dirty="0"/>
              <a:t> y si se observa que no es la requerida se considerará como no aportada, lo que implicará que la solicitud podrá ser rechazada.</a:t>
            </a:r>
          </a:p>
          <a:p>
            <a:endParaRPr lang="es-ES" sz="1398" dirty="0"/>
          </a:p>
        </p:txBody>
      </p:sp>
      <p:sp>
        <p:nvSpPr>
          <p:cNvPr id="15" name="Elipse 14"/>
          <p:cNvSpPr/>
          <p:nvPr/>
        </p:nvSpPr>
        <p:spPr>
          <a:xfrm>
            <a:off x="5539884" y="4919026"/>
            <a:ext cx="176734" cy="169051"/>
          </a:xfrm>
          <a:prstGeom prst="ellipse">
            <a:avLst/>
          </a:prstGeom>
          <a:solidFill>
            <a:srgbClr val="FF000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16" name="Elipse 15"/>
          <p:cNvSpPr/>
          <p:nvPr/>
        </p:nvSpPr>
        <p:spPr>
          <a:xfrm>
            <a:off x="6390452" y="4919026"/>
            <a:ext cx="176734" cy="169051"/>
          </a:xfrm>
          <a:prstGeom prst="ellipse">
            <a:avLst/>
          </a:prstGeom>
          <a:solidFill>
            <a:srgbClr val="92D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D74C9C4-7278-4DD2-960C-038C19FA5BF5}"/>
              </a:ext>
            </a:extLst>
          </p:cNvPr>
          <p:cNvSpPr txBox="1"/>
          <p:nvPr/>
        </p:nvSpPr>
        <p:spPr>
          <a:xfrm>
            <a:off x="1007919" y="6411191"/>
            <a:ext cx="882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</a:t>
            </a:r>
            <a:r>
              <a:rPr lang="es-ES" b="1" dirty="0"/>
              <a:t>El botón gris no cambia de color </a:t>
            </a:r>
            <a:r>
              <a:rPr lang="es-ES" dirty="0"/>
              <a:t>cuando se adjunta documentación, al no ser documentación obligatoria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169777E-3F37-461F-BD98-4CC906C91176}"/>
              </a:ext>
            </a:extLst>
          </p:cNvPr>
          <p:cNvSpPr/>
          <p:nvPr/>
        </p:nvSpPr>
        <p:spPr>
          <a:xfrm>
            <a:off x="1264618" y="6491271"/>
            <a:ext cx="176734" cy="16905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 dirty="0"/>
          </a:p>
        </p:txBody>
      </p:sp>
    </p:spTree>
    <p:extLst>
      <p:ext uri="{BB962C8B-B14F-4D97-AF65-F5344CB8AC3E}">
        <p14:creationId xmlns:p14="http://schemas.microsoft.com/office/powerpoint/2010/main" val="10531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85747" r="93488" b="10415"/>
          <a:stretch/>
        </p:blipFill>
        <p:spPr>
          <a:xfrm>
            <a:off x="8912259" y="4615818"/>
            <a:ext cx="1036446" cy="358045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4"/>
          <a:srcRect l="1167" t="28206" r="4369" b="34671"/>
          <a:stretch/>
        </p:blipFill>
        <p:spPr>
          <a:xfrm>
            <a:off x="216855" y="579228"/>
            <a:ext cx="6787177" cy="202456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7211377" y="428889"/>
            <a:ext cx="3240078" cy="460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Al pulsar sobre cada documento obligatorio, para adjuntarlo a la aplicación, se abrirá una pantalla con una breve explicación para que el documento que añada sea el correcto</a:t>
            </a:r>
          </a:p>
          <a:p>
            <a:endParaRPr lang="es-ES" sz="1400" dirty="0"/>
          </a:p>
          <a:p>
            <a:pPr algn="just"/>
            <a:r>
              <a:rPr lang="es-ES" sz="1400" dirty="0"/>
              <a:t>Es importante asignar a cada documento un </a:t>
            </a:r>
            <a:r>
              <a:rPr lang="es-ES" sz="1400" b="1" dirty="0"/>
              <a:t>título descriptivo</a:t>
            </a:r>
            <a:r>
              <a:rPr lang="es-ES" sz="1400" dirty="0"/>
              <a:t> para que sea más fácil su identificación</a:t>
            </a:r>
          </a:p>
          <a:p>
            <a:endParaRPr lang="es-ES" sz="100" dirty="0"/>
          </a:p>
          <a:p>
            <a:endParaRPr lang="es-ES" sz="1400" dirty="0"/>
          </a:p>
          <a:p>
            <a:pPr algn="just"/>
            <a:r>
              <a:rPr lang="es-ES" sz="1400" dirty="0"/>
              <a:t>No podrá pasar a la siguiente pestaña, hasta que no esté toda la documentación obligatoria cargada. Todos los puntos deberán estar en verde  </a:t>
            </a:r>
          </a:p>
          <a:p>
            <a:endParaRPr lang="es-ES" sz="1400" dirty="0"/>
          </a:p>
          <a:p>
            <a:endParaRPr lang="es-ES" sz="1400" dirty="0"/>
          </a:p>
          <a:p>
            <a:pPr algn="just"/>
            <a:r>
              <a:rPr lang="es-ES" sz="1400" dirty="0"/>
              <a:t>Una vez adjunta toda la documentación obligatoria, debe pulsar el botón “</a:t>
            </a:r>
            <a:r>
              <a:rPr lang="es-ES" sz="1400" b="1" dirty="0"/>
              <a:t>continuar</a:t>
            </a:r>
            <a:r>
              <a:rPr lang="es-ES" sz="1400" dirty="0"/>
              <a:t>”, situado al final de la página en el margen izquierdo  </a:t>
            </a:r>
          </a:p>
          <a:p>
            <a:endParaRPr lang="es-ES" sz="1224" dirty="0"/>
          </a:p>
        </p:txBody>
      </p:sp>
      <p:sp>
        <p:nvSpPr>
          <p:cNvPr id="3" name="CuadroTexto 2"/>
          <p:cNvSpPr txBox="1"/>
          <p:nvPr/>
        </p:nvSpPr>
        <p:spPr>
          <a:xfrm>
            <a:off x="1475350" y="4071834"/>
            <a:ext cx="184731" cy="334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573" dirty="0"/>
          </a:p>
        </p:txBody>
      </p:sp>
      <p:pic>
        <p:nvPicPr>
          <p:cNvPr id="7" name="Marcador de contenido 3"/>
          <p:cNvPicPr>
            <a:picLocks/>
          </p:cNvPicPr>
          <p:nvPr/>
        </p:nvPicPr>
        <p:blipFill rotWithShape="1">
          <a:blip r:embed="rId5"/>
          <a:srcRect l="1720" t="36955" r="4966" b="33343"/>
          <a:stretch/>
        </p:blipFill>
        <p:spPr>
          <a:xfrm>
            <a:off x="210031" y="3151649"/>
            <a:ext cx="6787177" cy="1626321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0" name="Elipse 9"/>
          <p:cNvSpPr/>
          <p:nvPr/>
        </p:nvSpPr>
        <p:spPr>
          <a:xfrm>
            <a:off x="9014036" y="3289390"/>
            <a:ext cx="176734" cy="169051"/>
          </a:xfrm>
          <a:prstGeom prst="ellipse">
            <a:avLst/>
          </a:prstGeom>
          <a:solidFill>
            <a:srgbClr val="92D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/>
          </a:p>
        </p:txBody>
      </p:sp>
      <p:pic>
        <p:nvPicPr>
          <p:cNvPr id="12" name="Imagen 11"/>
          <p:cNvPicPr/>
          <p:nvPr/>
        </p:nvPicPr>
        <p:blipFill rotWithShape="1">
          <a:blip r:embed="rId6"/>
          <a:srcRect t="13996" r="9297" b="64832"/>
          <a:stretch/>
        </p:blipFill>
        <p:spPr bwMode="auto">
          <a:xfrm>
            <a:off x="629758" y="5945397"/>
            <a:ext cx="9039459" cy="1504327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767438" y="5233702"/>
            <a:ext cx="8550919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98" dirty="0"/>
              <a:t>Si en sus datos académicos marcó que sus estudios no están finalizados, deberá aceptar el compromiso de finalización de los mismos </a:t>
            </a:r>
          </a:p>
        </p:txBody>
      </p:sp>
      <p:sp>
        <p:nvSpPr>
          <p:cNvPr id="14" name="Marco 13"/>
          <p:cNvSpPr/>
          <p:nvPr/>
        </p:nvSpPr>
        <p:spPr>
          <a:xfrm>
            <a:off x="594545" y="6578026"/>
            <a:ext cx="345785" cy="320352"/>
          </a:xfrm>
          <a:prstGeom prst="frame">
            <a:avLst/>
          </a:prstGeom>
          <a:solidFill>
            <a:srgbClr val="E2F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7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4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2029</TotalTime>
  <Words>1573</Words>
  <Application>Microsoft Office PowerPoint</Application>
  <PresentationFormat>Personalizado</PresentationFormat>
  <Paragraphs>115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 Cen MT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vez cargada toda la documentación y aceptados los compromisos correspondientes saltará a la siguiente pestaña  “Finalizar preinscripción”  Aparecerá en pantalla un resumen de toda su solicitud: los programas de doctorado elegidos, documentos aportados y la fecha en que lo hizo, sus datos personales, académicos, de contacto y la vía de acceso a los estudios de Doctorado</vt:lpstr>
      <vt:lpstr>Presentación de PowerPoint</vt:lpstr>
      <vt:lpstr>Presentación de PowerPoint</vt:lpstr>
      <vt:lpstr>Consultar los resultados de admisión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MAR TORBELLINO MORENO</dc:creator>
  <cp:lastModifiedBy>GREGORIO MERINO MARTIN</cp:lastModifiedBy>
  <cp:revision>281</cp:revision>
  <cp:lastPrinted>2023-02-14T12:26:50Z</cp:lastPrinted>
  <dcterms:created xsi:type="dcterms:W3CDTF">2022-03-04T12:00:57Z</dcterms:created>
  <dcterms:modified xsi:type="dcterms:W3CDTF">2024-03-18T12:15:14Z</dcterms:modified>
</cp:coreProperties>
</file>